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EC37-EF52-4944-88F3-9E9A7E91D39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8893-00EB-40D4-995A-CEE83FF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5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7EC37-EF52-4944-88F3-9E9A7E91D39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98893-00EB-40D4-995A-CEE83FF13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3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smtClean="0"/>
              <a:t>The Fight Against Obesity </a:t>
            </a:r>
            <a:br>
              <a:rPr lang="en-US" cap="none" smtClean="0"/>
            </a:br>
            <a:r>
              <a:rPr lang="en-US" cap="none" smtClean="0"/>
              <a:t>as a Disease: Tackling the </a:t>
            </a:r>
            <a:br>
              <a:rPr lang="en-US" cap="none" smtClean="0"/>
            </a:br>
            <a:r>
              <a:rPr lang="en-US" cap="none" smtClean="0"/>
              <a:t>Core of the Condition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706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Fixing the Obesogenic Environment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81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Structured Program of Behavioral Change Is Beneficial for Weight Loss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429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 AHEAD Weight Loss Maintenance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654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Dieting, and Energy Intake Regulation: The Dilemma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069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Mechanisms of Food Intake Regulation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463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Satiety Signaling and Inhibitory Control May Be Weaker in the Obesity-Prone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945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 Loss at End of Study vs Weight Loss at Follow-up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119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 Loss Improves </a:t>
            </a:r>
            <a:br>
              <a:rPr lang="en-US" smtClean="0"/>
            </a:br>
            <a:r>
              <a:rPr lang="en-US" smtClean="0"/>
              <a:t>Obesity-Related Comorbidities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76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Factors Driving Weight Regain or Weight Loss Maintenance after Initial Weight Loss</a:t>
            </a:r>
            <a:endParaRPr lang="en-US" sz="35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630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Proportion of Patients Achieving &gt; 5% Weight Loss at Year 1: Liraglutide, Orlistat, Placebo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862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4643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Percentage Weight Loss From Baseline for the Modified-ITT-LOCF Population and the Completer Population: Naltrexone + Bupropion vs Placebo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893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SCALE: Change in Body Weight (%), Liraglutide vs Placebo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8700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GB" sz="3200" smtClean="0"/>
              <a:t>SCALE Maintenance: Proportion of Patients Maintaining Run-In Weight Loss or Regaining </a:t>
            </a:r>
            <a:br>
              <a:rPr lang="en-GB" sz="3200" smtClean="0"/>
            </a:br>
            <a:r>
              <a:rPr lang="en-GB" sz="3200" smtClean="0"/>
              <a:t>≥ 5% From Randomization to Week 56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116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3200" smtClean="0"/>
              <a:t>NICE Guidelines for the Treatment of Overweight/Obesity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61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Weight Loss Surgery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389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Bariatric Surgery: Mechanisms of Action in Weight Loss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0382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Bariatric Surgery Is Associated With Sustained Weight Loss Over 15 Years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1683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smtClean="0"/>
              <a:t>Bariatric Surgery and T2DM Prevention or Remission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4999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Bariatric Surgery and the Risk of "Addiction Transfer"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1469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671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Introduction/Background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8687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4965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03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Prevalence of Obesity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179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Tracking the Global Obesity Epidemic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218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Impact of Obesity Upon Individuals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412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Obesity as a Risk Factor for a Range of Comorbid Conditions</a:t>
            </a:r>
            <a:r>
              <a:rPr lang="en-US" sz="3600" b="1" baseline="30000" smtClean="0"/>
              <a:t>[a,b]</a:t>
            </a:r>
            <a:endParaRPr lang="en-US" sz="3600" b="1" baseline="30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804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Estimated Number of Cancer Cases </a:t>
            </a:r>
            <a:br>
              <a:rPr lang="en-US" sz="3200" smtClean="0"/>
            </a:br>
            <a:r>
              <a:rPr lang="en-US" sz="3200" smtClean="0"/>
              <a:t>(in Thousands) Attributable to Excess Body Mass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25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Obesogenic Environment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223</Words>
  <Application>Microsoft Office PowerPoint</Application>
  <PresentationFormat>On-screen Show (4:3)</PresentationFormat>
  <Paragraphs>30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The Fight Against Obesity  as a Disease: Tackling the  Core of the Condition</vt:lpstr>
      <vt:lpstr>PowerPoint Presentation</vt:lpstr>
      <vt:lpstr>Introduction/Background</vt:lpstr>
      <vt:lpstr>Global Prevalence of Obesity</vt:lpstr>
      <vt:lpstr>Tracking the Global Obesity Epidemic</vt:lpstr>
      <vt:lpstr>The Impact of Obesity Upon Individuals</vt:lpstr>
      <vt:lpstr>Obesity as a Risk Factor for a Range of Comorbid Conditions[a,b]</vt:lpstr>
      <vt:lpstr>Estimated Number of Cancer Cases  (in Thousands) Attributable to Excess Body Mass </vt:lpstr>
      <vt:lpstr>The Obesogenic Environment</vt:lpstr>
      <vt:lpstr>Fixing the Obesogenic Environment</vt:lpstr>
      <vt:lpstr>A Structured Program of Behavioral Change Is Beneficial for Weight Loss</vt:lpstr>
      <vt:lpstr>Look AHEAD Weight Loss Maintenance</vt:lpstr>
      <vt:lpstr>Dieting, and Energy Intake Regulation: The Dilemma</vt:lpstr>
      <vt:lpstr>Mechanisms of Food Intake Regulation</vt:lpstr>
      <vt:lpstr>Satiety Signaling and Inhibitory Control May Be Weaker in the Obesity-Prone</vt:lpstr>
      <vt:lpstr>Weight Loss at End of Study vs Weight Loss at Follow-up</vt:lpstr>
      <vt:lpstr>Weight Loss Improves  Obesity-Related Comorbidities</vt:lpstr>
      <vt:lpstr>Factors Driving Weight Regain or Weight Loss Maintenance after Initial Weight Loss</vt:lpstr>
      <vt:lpstr>Proportion of Patients Achieving &gt; 5% Weight Loss at Year 1: Liraglutide, Orlistat, Placebo</vt:lpstr>
      <vt:lpstr>Percentage Weight Loss From Baseline for the Modified-ITT-LOCF Population and the Completer Population: Naltrexone + Bupropion vs Placebo</vt:lpstr>
      <vt:lpstr>SCALE: Change in Body Weight (%), Liraglutide vs Placebo</vt:lpstr>
      <vt:lpstr>SCALE Maintenance: Proportion of Patients Maintaining Run-In Weight Loss or Regaining  ≥ 5% From Randomization to Week 56</vt:lpstr>
      <vt:lpstr>NICE Guidelines for the Treatment of Overweight/Obesity</vt:lpstr>
      <vt:lpstr>Weight Loss Surgery</vt:lpstr>
      <vt:lpstr>Bariatric Surgery: Mechanisms of Action in Weight Loss</vt:lpstr>
      <vt:lpstr>Bariatric Surgery Is Associated With Sustained Weight Loss Over 15 Years</vt:lpstr>
      <vt:lpstr>Bariatric Surgery and T2DM Prevention or Remission</vt:lpstr>
      <vt:lpstr>Bariatric Surgery and the Risk of "Addiction Transfer"</vt:lpstr>
      <vt:lpstr>Conclusions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Fight Against Obesity  as a Disease: Tackling the  Core of the Condition</dc:title>
  <dc:creator>Pick, Eric</dc:creator>
  <cp:lastModifiedBy>Lenovo</cp:lastModifiedBy>
  <cp:revision>1</cp:revision>
  <dcterms:created xsi:type="dcterms:W3CDTF">2016-09-21T17:08:05Z</dcterms:created>
  <dcterms:modified xsi:type="dcterms:W3CDTF">2016-09-23T15:22:47Z</dcterms:modified>
</cp:coreProperties>
</file>